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6" autoAdjust="0"/>
  </p:normalViewPr>
  <p:slideViewPr>
    <p:cSldViewPr>
      <p:cViewPr varScale="1">
        <p:scale>
          <a:sx n="72" d="100"/>
          <a:sy n="7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486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728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31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26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194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1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727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88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21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88A5-FD5C-427F-AE6B-B96B08A8B2FF}" type="datetimeFigureOut">
              <a:rPr lang="uk-UA" smtClean="0"/>
              <a:t>03.09.2024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093C-D2A6-4EA8-9604-1A31252031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20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0504" y="0"/>
            <a:ext cx="7772400" cy="1470025"/>
          </a:xfrm>
        </p:spPr>
        <p:txBody>
          <a:bodyPr/>
          <a:lstStyle/>
          <a:p>
            <a:r>
              <a:rPr lang="uk-UA" dirty="0" smtClean="0"/>
              <a:t>Комплексні числа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6304" y="1160748"/>
            <a:ext cx="6400800" cy="4392488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Поняття уявного числа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Квадратний </a:t>
            </a:r>
            <a:r>
              <a:rPr lang="uk-UA" b="1" dirty="0" err="1" smtClean="0">
                <a:solidFill>
                  <a:schemeClr val="tx1"/>
                </a:solidFill>
              </a:rPr>
              <a:t>корень</a:t>
            </a:r>
            <a:r>
              <a:rPr lang="uk-UA" b="1" dirty="0" smtClean="0">
                <a:solidFill>
                  <a:schemeClr val="tx1"/>
                </a:solidFill>
              </a:rPr>
              <a:t> з негативного числа:</a:t>
            </a:r>
          </a:p>
          <a:p>
            <a:endParaRPr lang="uk-UA" b="1" dirty="0">
              <a:solidFill>
                <a:schemeClr val="tx1"/>
              </a:solidFill>
            </a:endParaRP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</a:rPr>
              <a:t>це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уявна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одиниця</a:t>
            </a:r>
            <a:r>
              <a:rPr lang="ru-RU" b="1" dirty="0" smtClean="0">
                <a:solidFill>
                  <a:schemeClr val="tx1"/>
                </a:solidFill>
              </a:rPr>
              <a:t>: число, квадрат </a:t>
            </a:r>
            <a:r>
              <a:rPr lang="ru-RU" b="1" dirty="0" err="1" smtClean="0">
                <a:solidFill>
                  <a:schemeClr val="tx1"/>
                </a:solidFill>
              </a:rPr>
              <a:t>якого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дорівнює</a:t>
            </a:r>
            <a:r>
              <a:rPr lang="ru-RU" b="1" dirty="0" smtClean="0">
                <a:solidFill>
                  <a:schemeClr val="tx1"/>
                </a:solidFill>
              </a:rPr>
              <a:t> -1, </a:t>
            </a:r>
            <a:r>
              <a:rPr lang="ru-RU" b="1" dirty="0" err="1" smtClean="0">
                <a:solidFill>
                  <a:schemeClr val="tx1"/>
                </a:solidFill>
              </a:rPr>
              <a:t>тобто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baseline="30000" dirty="0" smtClean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 = </a:t>
            </a:r>
            <a:r>
              <a:rPr lang="en-US" b="1" i="1" dirty="0">
                <a:solidFill>
                  <a:schemeClr val="tx1"/>
                </a:solidFill>
              </a:rPr>
              <a:t>j</a:t>
            </a:r>
            <a:r>
              <a:rPr lang="ru-RU" b="1" baseline="30000" dirty="0">
                <a:solidFill>
                  <a:schemeClr val="tx1"/>
                </a:solidFill>
              </a:rPr>
              <a:t>2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= –1</a:t>
            </a:r>
            <a:endParaRPr lang="uk-UA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39621"/>
            <a:ext cx="4113824" cy="84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415" y="3382956"/>
            <a:ext cx="2806768" cy="83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Комплексне число - </a:t>
            </a:r>
            <a:r>
              <a:rPr lang="ru-RU" b="1" dirty="0" err="1" smtClean="0">
                <a:solidFill>
                  <a:schemeClr val="tx1"/>
                </a:solidFill>
              </a:rPr>
              <a:t>це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вираз</a:t>
            </a:r>
            <a:r>
              <a:rPr lang="ru-RU" b="1" dirty="0" smtClean="0">
                <a:solidFill>
                  <a:schemeClr val="tx1"/>
                </a:solidFill>
              </a:rPr>
              <a:t> виду </a:t>
            </a:r>
          </a:p>
          <a:p>
            <a:pPr marL="0" indent="0" algn="ctr">
              <a:buNone/>
            </a:pPr>
            <a:r>
              <a:rPr lang="ru-RU" b="1" i="1" dirty="0"/>
              <a:t>z = </a:t>
            </a:r>
            <a:r>
              <a:rPr lang="ru-RU" b="1" i="1" dirty="0" smtClean="0">
                <a:solidFill>
                  <a:schemeClr val="tx1"/>
                </a:solidFill>
              </a:rPr>
              <a:t>a +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 smtClean="0">
                <a:solidFill>
                  <a:schemeClr val="tx1"/>
                </a:solidFill>
              </a:rPr>
              <a:t>b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 </a:t>
            </a:r>
            <a:r>
              <a:rPr lang="ru-RU" b="1" i="1" dirty="0" smtClean="0">
                <a:solidFill>
                  <a:schemeClr val="tx1"/>
                </a:solidFill>
              </a:rPr>
              <a:t>a, b 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</a:rPr>
              <a:t>дійсні</a:t>
            </a:r>
            <a:r>
              <a:rPr lang="ru-RU" b="1" dirty="0" smtClean="0">
                <a:solidFill>
                  <a:schemeClr val="tx1"/>
                </a:solidFill>
              </a:rPr>
              <a:t> числа, а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dirty="0" err="1" smtClean="0">
                <a:solidFill>
                  <a:schemeClr val="tx1"/>
                </a:solidFill>
              </a:rPr>
              <a:t>уявна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одиниця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b="1" dirty="0" smtClean="0"/>
              <a:t>Число </a:t>
            </a:r>
            <a:r>
              <a:rPr lang="ru-RU" b="1" i="1" dirty="0" smtClean="0"/>
              <a:t>a</a:t>
            </a:r>
            <a:r>
              <a:rPr lang="ru-RU" b="1" dirty="0" smtClean="0"/>
              <a:t> називається </a:t>
            </a:r>
            <a:r>
              <a:rPr lang="ru-RU" b="1" dirty="0" err="1" smtClean="0"/>
              <a:t>дійсною</a:t>
            </a:r>
            <a:r>
              <a:rPr lang="ru-RU" b="1" dirty="0" smtClean="0"/>
              <a:t> </a:t>
            </a:r>
            <a:r>
              <a:rPr lang="ru-RU" b="1" dirty="0" err="1" smtClean="0"/>
              <a:t>частиною</a:t>
            </a:r>
            <a:r>
              <a:rPr lang="ru-RU" b="1" dirty="0" smtClean="0"/>
              <a:t>, а число </a:t>
            </a:r>
            <a:r>
              <a:rPr lang="ru-RU" b="1" i="1" dirty="0" smtClean="0"/>
              <a:t>b</a:t>
            </a:r>
            <a:r>
              <a:rPr lang="ru-RU" b="1" dirty="0" smtClean="0"/>
              <a:t> - </a:t>
            </a:r>
            <a:r>
              <a:rPr lang="ru-RU" b="1" dirty="0" err="1" smtClean="0"/>
              <a:t>уявною</a:t>
            </a:r>
            <a:r>
              <a:rPr lang="ru-RU" b="1" dirty="0" smtClean="0"/>
              <a:t> </a:t>
            </a:r>
            <a:r>
              <a:rPr lang="ru-RU" b="1" dirty="0" err="1" smtClean="0"/>
              <a:t>частиною</a:t>
            </a:r>
            <a:r>
              <a:rPr lang="ru-RU" b="1" dirty="0" smtClean="0"/>
              <a:t> комплексного числа </a:t>
            </a:r>
            <a:r>
              <a:rPr lang="ru-RU" b="1" i="1" dirty="0" smtClean="0"/>
              <a:t>z</a:t>
            </a:r>
            <a:r>
              <a:rPr lang="ru-RU" b="1" dirty="0" smtClean="0"/>
              <a:t>.</a:t>
            </a:r>
          </a:p>
          <a:p>
            <a:pPr marL="0" indent="0" algn="ctr">
              <a:buNone/>
            </a:pPr>
            <a:endParaRPr lang="uk-UA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Алгебраїчна форма представлення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37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uk-UA" dirty="0" err="1" smtClean="0"/>
              <a:t>Операціі</a:t>
            </a:r>
            <a:r>
              <a:rPr lang="uk-UA" dirty="0" smtClean="0"/>
              <a:t> з комплексними числами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848872" cy="4464496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Додавання</a:t>
            </a:r>
            <a:r>
              <a:rPr lang="ru-RU" b="1" dirty="0" smtClean="0">
                <a:solidFill>
                  <a:schemeClr val="tx1"/>
                </a:solidFill>
              </a:rPr>
              <a:t> та </a:t>
            </a:r>
            <a:r>
              <a:rPr lang="ru-RU" b="1" dirty="0" err="1" smtClean="0">
                <a:solidFill>
                  <a:schemeClr val="tx1"/>
                </a:solidFill>
              </a:rPr>
              <a:t>віднімання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+ </a:t>
            </a:r>
            <a:r>
              <a:rPr lang="ru-RU" b="1" i="1" dirty="0" err="1">
                <a:solidFill>
                  <a:schemeClr val="tx1"/>
                </a:solidFill>
              </a:rPr>
              <a:t>bi</a:t>
            </a:r>
            <a:r>
              <a:rPr lang="ru-RU" b="1" dirty="0">
                <a:solidFill>
                  <a:schemeClr val="tx1"/>
                </a:solidFill>
              </a:rPr>
              <a:t>) ± (</a:t>
            </a:r>
            <a:r>
              <a:rPr lang="ru-RU" b="1" i="1" dirty="0">
                <a:solidFill>
                  <a:schemeClr val="tx1"/>
                </a:solidFill>
              </a:rPr>
              <a:t>c</a:t>
            </a:r>
            <a:r>
              <a:rPr lang="ru-RU" b="1" dirty="0">
                <a:solidFill>
                  <a:schemeClr val="tx1"/>
                </a:solidFill>
              </a:rPr>
              <a:t> + </a:t>
            </a:r>
            <a:r>
              <a:rPr lang="ru-RU" b="1" i="1" dirty="0" err="1">
                <a:solidFill>
                  <a:schemeClr val="tx1"/>
                </a:solidFill>
              </a:rPr>
              <a:t>di</a:t>
            </a:r>
            <a:r>
              <a:rPr lang="ru-RU" b="1" dirty="0">
                <a:solidFill>
                  <a:schemeClr val="tx1"/>
                </a:solidFill>
              </a:rPr>
              <a:t>) = (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± </a:t>
            </a:r>
            <a:r>
              <a:rPr lang="ru-RU" b="1" i="1" dirty="0">
                <a:solidFill>
                  <a:schemeClr val="tx1"/>
                </a:solidFill>
              </a:rPr>
              <a:t>c</a:t>
            </a:r>
            <a:r>
              <a:rPr lang="ru-RU" b="1" dirty="0">
                <a:solidFill>
                  <a:schemeClr val="tx1"/>
                </a:solidFill>
              </a:rPr>
              <a:t>) + (</a:t>
            </a:r>
            <a:r>
              <a:rPr lang="ru-RU" b="1" i="1" dirty="0">
                <a:solidFill>
                  <a:schemeClr val="tx1"/>
                </a:solidFill>
              </a:rPr>
              <a:t>b</a:t>
            </a:r>
            <a:r>
              <a:rPr lang="ru-RU" b="1" dirty="0">
                <a:solidFill>
                  <a:schemeClr val="tx1"/>
                </a:solidFill>
              </a:rPr>
              <a:t> ± </a:t>
            </a:r>
            <a:r>
              <a:rPr lang="ru-RU" b="1" i="1" dirty="0">
                <a:solidFill>
                  <a:schemeClr val="tx1"/>
                </a:solidFill>
              </a:rPr>
              <a:t>d</a:t>
            </a:r>
            <a:r>
              <a:rPr lang="ru-RU" b="1" dirty="0">
                <a:solidFill>
                  <a:schemeClr val="tx1"/>
                </a:solidFill>
              </a:rPr>
              <a:t>)</a:t>
            </a:r>
            <a:r>
              <a:rPr lang="ru-RU" b="1" i="1" dirty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множення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i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 + </a:t>
            </a:r>
            <a:r>
              <a:rPr lang="ru-RU" b="1" i="1" dirty="0" err="1">
                <a:solidFill>
                  <a:schemeClr val="tx1"/>
                </a:solidFill>
              </a:rPr>
              <a:t>bi</a:t>
            </a:r>
            <a:r>
              <a:rPr lang="ru-RU" b="1" dirty="0">
                <a:solidFill>
                  <a:schemeClr val="tx1"/>
                </a:solidFill>
              </a:rPr>
              <a:t>) · (</a:t>
            </a:r>
            <a:r>
              <a:rPr lang="ru-RU" b="1" i="1" dirty="0">
                <a:solidFill>
                  <a:schemeClr val="tx1"/>
                </a:solidFill>
              </a:rPr>
              <a:t>c</a:t>
            </a:r>
            <a:r>
              <a:rPr lang="ru-RU" b="1" dirty="0">
                <a:solidFill>
                  <a:schemeClr val="tx1"/>
                </a:solidFill>
              </a:rPr>
              <a:t> + </a:t>
            </a:r>
            <a:r>
              <a:rPr lang="ru-RU" b="1" i="1" dirty="0" err="1">
                <a:solidFill>
                  <a:schemeClr val="tx1"/>
                </a:solidFill>
              </a:rPr>
              <a:t>di</a:t>
            </a:r>
            <a:r>
              <a:rPr lang="ru-RU" b="1" dirty="0">
                <a:solidFill>
                  <a:schemeClr val="tx1"/>
                </a:solidFill>
              </a:rPr>
              <a:t>) = (</a:t>
            </a:r>
            <a:r>
              <a:rPr lang="ru-RU" b="1" i="1" dirty="0" err="1">
                <a:solidFill>
                  <a:schemeClr val="tx1"/>
                </a:solidFill>
              </a:rPr>
              <a:t>ac</a:t>
            </a:r>
            <a:r>
              <a:rPr lang="ru-RU" b="1" dirty="0">
                <a:solidFill>
                  <a:schemeClr val="tx1"/>
                </a:solidFill>
              </a:rPr>
              <a:t> – </a:t>
            </a:r>
            <a:r>
              <a:rPr lang="ru-RU" b="1" i="1" dirty="0" err="1">
                <a:solidFill>
                  <a:schemeClr val="tx1"/>
                </a:solidFill>
              </a:rPr>
              <a:t>bd</a:t>
            </a:r>
            <a:r>
              <a:rPr lang="ru-RU" b="1" dirty="0">
                <a:solidFill>
                  <a:schemeClr val="tx1"/>
                </a:solidFill>
              </a:rPr>
              <a:t>) + (</a:t>
            </a:r>
            <a:r>
              <a:rPr lang="ru-RU" b="1" i="1" dirty="0" err="1">
                <a:solidFill>
                  <a:schemeClr val="tx1"/>
                </a:solidFill>
              </a:rPr>
              <a:t>ad</a:t>
            </a:r>
            <a:r>
              <a:rPr lang="ru-RU" b="1" dirty="0">
                <a:solidFill>
                  <a:schemeClr val="tx1"/>
                </a:solidFill>
              </a:rPr>
              <a:t> + </a:t>
            </a:r>
            <a:r>
              <a:rPr lang="ru-RU" b="1" i="1" dirty="0" err="1" smtClean="0">
                <a:solidFill>
                  <a:schemeClr val="tx1"/>
                </a:solidFill>
              </a:rPr>
              <a:t>bc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ru-RU" b="1" i="1" dirty="0" smtClean="0">
                <a:solidFill>
                  <a:schemeClr val="tx1"/>
                </a:solidFill>
              </a:rPr>
              <a:t>i.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31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244" y="0"/>
            <a:ext cx="7772400" cy="792087"/>
          </a:xfrm>
        </p:spPr>
        <p:txBody>
          <a:bodyPr/>
          <a:lstStyle/>
          <a:p>
            <a:r>
              <a:rPr lang="uk-UA" dirty="0" smtClean="0"/>
              <a:t>Геометричне представлення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7416" y="764704"/>
            <a:ext cx="8779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Геометрично комплексне число можна представити </a:t>
            </a:r>
            <a:r>
              <a:rPr lang="uk-UA" sz="2400" dirty="0" smtClean="0"/>
              <a:t>точкою </a:t>
            </a:r>
            <a:r>
              <a:rPr lang="uk-UA" sz="2400" dirty="0" smtClean="0"/>
              <a:t>на комплексній площині. Комплексна площина утворюється двома координатними осями. По осі абсцис </a:t>
            </a:r>
            <a:r>
              <a:rPr lang="en-US" sz="2400" dirty="0" smtClean="0"/>
              <a:t>Re </a:t>
            </a:r>
            <a:r>
              <a:rPr lang="uk-UA" sz="2400" dirty="0" smtClean="0"/>
              <a:t>відкладається значення дійсної частини </a:t>
            </a:r>
            <a:r>
              <a:rPr lang="ru-RU" sz="2400" b="1" i="1" dirty="0"/>
              <a:t>a </a:t>
            </a:r>
            <a:r>
              <a:rPr lang="uk-UA" sz="2400" dirty="0" smtClean="0"/>
              <a:t>комплексного числа, по осі ординат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uk-UA" sz="2400" dirty="0" smtClean="0"/>
              <a:t>– значення уявної частини </a:t>
            </a:r>
            <a:r>
              <a:rPr lang="ru-RU" sz="2400" b="1" i="1" dirty="0" smtClean="0"/>
              <a:t>b.</a:t>
            </a:r>
            <a:endParaRPr lang="uk-UA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56" y="2703696"/>
            <a:ext cx="43243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5877272"/>
            <a:ext cx="7569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Ще зручніше представляти комплексне число вектором</a:t>
            </a:r>
            <a:r>
              <a:rPr lang="ru-RU" sz="2400" dirty="0" smtClean="0"/>
              <a:t>,</a:t>
            </a:r>
          </a:p>
          <a:p>
            <a:r>
              <a:rPr lang="ru-RU" sz="2400" dirty="0" err="1" smtClean="0"/>
              <a:t>направленим</a:t>
            </a:r>
            <a:r>
              <a:rPr lang="ru-RU" sz="2400" dirty="0" smtClean="0"/>
              <a:t> в </a:t>
            </a:r>
            <a:r>
              <a:rPr lang="ru-RU" sz="2400" dirty="0" err="1" smtClean="0"/>
              <a:t>цю</a:t>
            </a:r>
            <a:r>
              <a:rPr lang="ru-RU" sz="2400" dirty="0" smtClean="0"/>
              <a:t> точку з початку координат: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624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3291" y="3275787"/>
                <a:ext cx="8779256" cy="2055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/>
                  <a:t>Кут, який вектор утворює з позитивним напрямом осі абсцис (відрахований проти годинникової стрілки)</a:t>
                </a:r>
                <a:r>
                  <a:rPr lang="en-US" sz="2400" dirty="0"/>
                  <a:t>,</a:t>
                </a:r>
                <a:r>
                  <a:rPr lang="ru-RU" sz="2400" dirty="0" smtClean="0"/>
                  <a:t> називається аргументом </a:t>
                </a:r>
                <a:r>
                  <a:rPr lang="en-US" sz="2400" dirty="0" smtClean="0"/>
                  <a:t>arg(z) </a:t>
                </a:r>
                <a:r>
                  <a:rPr lang="ru-RU" sz="2400" dirty="0" smtClean="0"/>
                  <a:t>комплексного числа </a:t>
                </a:r>
                <a:r>
                  <a:rPr lang="ru-RU" sz="2400" i="1" dirty="0" smtClean="0"/>
                  <a:t>z</a:t>
                </a:r>
                <a:r>
                  <a:rPr lang="ru-RU" sz="2400" dirty="0" smtClean="0"/>
                  <a:t> і позначається</a:t>
                </a:r>
                <a:r>
                  <a:rPr lang="en-US" sz="2400" dirty="0" smtClean="0"/>
                  <a:t> </a:t>
                </a:r>
                <a:r>
                  <a:rPr lang="uk-UA" sz="2400" dirty="0" smtClean="0"/>
                  <a:t>буквою </a:t>
                </a:r>
                <a:r>
                  <a:rPr lang="el-GR" sz="2400" dirty="0" smtClean="0"/>
                  <a:t>ϕ</a:t>
                </a:r>
                <a:r>
                  <a:rPr lang="uk-UA" sz="2400" dirty="0" smtClean="0"/>
                  <a:t>.</a:t>
                </a:r>
              </a:p>
              <a:p>
                <a:pPr algn="ctr"/>
                <a:r>
                  <a:rPr lang="uk-UA" sz="2400" dirty="0" smtClean="0"/>
                  <a:t>Модуль </a:t>
                </a:r>
                <a:r>
                  <a:rPr lang="ru-RU" sz="2400" dirty="0"/>
                  <a:t>комплексного </a:t>
                </a:r>
                <a:r>
                  <a:rPr lang="ru-RU" sz="2400" dirty="0" smtClean="0"/>
                  <a:t>числа – </a:t>
                </a:r>
                <a:r>
                  <a:rPr lang="uk-UA" sz="2400" dirty="0" smtClean="0"/>
                  <a:t>це довжина вектора. Згідно теореми Піфагора: </a:t>
                </a:r>
                <a:r>
                  <a:rPr lang="ru-RU" sz="2400" b="1" dirty="0" smtClean="0"/>
                  <a:t>|</a:t>
                </a:r>
                <a:r>
                  <a:rPr lang="ru-RU" sz="2400" b="1" i="1" dirty="0"/>
                  <a:t>z</a:t>
                </a:r>
                <a:r>
                  <a:rPr lang="ru-RU" sz="2400" b="1" dirty="0"/>
                  <a:t>|</a:t>
                </a:r>
                <a14:m>
                  <m:oMath xmlns:m="http://schemas.openxmlformats.org/officeDocument/2006/math">
                    <m:r>
                      <a:rPr lang="uk-UA" sz="240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k-UA" sz="24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k-UA" sz="2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ru-RU" sz="2400" b="1" i="1" dirty="0"/>
                              <m:t>a</m:t>
                            </m:r>
                          </m:e>
                          <m:sup>
                            <m:r>
                              <a:rPr lang="uk-UA" sz="2400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k-UA" sz="2400" b="1" i="1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uk-UA" sz="24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ru-RU" sz="2400" b="1" i="1" dirty="0"/>
                              <m:t>b</m:t>
                            </m:r>
                          </m:e>
                          <m:sup>
                            <m:r>
                              <a:rPr lang="uk-UA" sz="2400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i="1" dirty="0" smtClean="0"/>
                  <a:t>.</a:t>
                </a:r>
                <a:endParaRPr lang="uk-UA" sz="2400" i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91" y="3275787"/>
                <a:ext cx="8779256" cy="2055691"/>
              </a:xfrm>
              <a:prstGeom prst="rect">
                <a:avLst/>
              </a:prstGeom>
              <a:blipFill rotWithShape="1">
                <a:blip r:embed="rId2"/>
                <a:stretch>
                  <a:fillRect l="-555" t="-2367" r="-486" b="-562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747" y="260648"/>
            <a:ext cx="43434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5456299"/>
                <a:ext cx="8218146" cy="1090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dirty="0" smtClean="0"/>
                  <a:t>Аргумент </a:t>
                </a:r>
                <a:r>
                  <a:rPr lang="ru-RU" sz="2400" dirty="0"/>
                  <a:t>комплексного числа </a:t>
                </a:r>
                <a:r>
                  <a:rPr lang="uk-UA" sz="2400" dirty="0" smtClean="0"/>
                  <a:t>знаходимо з прямокутного трикутника: </a:t>
                </a:r>
                <a:r>
                  <a:rPr lang="el-GR" sz="2400" b="1" dirty="0" smtClean="0"/>
                  <a:t>ϕ</a:t>
                </a:r>
                <a:r>
                  <a:rPr lang="uk-UA" sz="2400" b="1" dirty="0" smtClean="0"/>
                  <a:t> = </a:t>
                </a:r>
                <a:r>
                  <a:rPr lang="en-US" sz="2400" b="1" dirty="0" err="1" smtClean="0"/>
                  <a:t>arctg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dirty="0" smtClean="0"/>
                  <a:t>.</a:t>
                </a:r>
                <a:endParaRPr lang="uk-UA" sz="28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456299"/>
                <a:ext cx="8218146" cy="1090491"/>
              </a:xfrm>
              <a:prstGeom prst="rect">
                <a:avLst/>
              </a:prstGeom>
              <a:blipFill rotWithShape="1">
                <a:blip r:embed="rId4"/>
                <a:stretch>
                  <a:fillRect t="-4469" b="-67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Тригонометрична форма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768" y="1340768"/>
            <a:ext cx="8229600" cy="1512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a</a:t>
            </a:r>
            <a:r>
              <a:rPr lang="en-US" dirty="0" smtClean="0"/>
              <a:t> = </a:t>
            </a:r>
            <a:r>
              <a:rPr lang="ru-RU" b="1" dirty="0" smtClean="0"/>
              <a:t>|</a:t>
            </a:r>
            <a:r>
              <a:rPr lang="ru-RU" b="1" i="1" dirty="0" smtClean="0"/>
              <a:t>z</a:t>
            </a:r>
            <a:r>
              <a:rPr lang="ru-RU" b="1" dirty="0" smtClean="0"/>
              <a:t>|·</a:t>
            </a:r>
            <a:r>
              <a:rPr lang="ru-RU" b="1" dirty="0" err="1" smtClean="0"/>
              <a:t>cosϕ</a:t>
            </a:r>
            <a:r>
              <a:rPr lang="en-US" b="1" dirty="0" smtClean="0"/>
              <a:t>, b =</a:t>
            </a:r>
            <a:r>
              <a:rPr lang="ru-RU" b="1" dirty="0" smtClean="0"/>
              <a:t> |</a:t>
            </a:r>
            <a:r>
              <a:rPr lang="ru-RU" b="1" i="1" dirty="0" smtClean="0"/>
              <a:t>z</a:t>
            </a:r>
            <a:r>
              <a:rPr lang="ru-RU" b="1" dirty="0" smtClean="0"/>
              <a:t>|·</a:t>
            </a:r>
            <a:r>
              <a:rPr lang="ru-RU" b="1" dirty="0" err="1" smtClean="0"/>
              <a:t>sinϕ</a:t>
            </a: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Таким чином,</a:t>
            </a:r>
          </a:p>
          <a:p>
            <a:pPr marL="0" indent="0" algn="ctr">
              <a:buNone/>
            </a:pPr>
            <a:r>
              <a:rPr lang="ru-RU" b="1" i="1" dirty="0" smtClean="0"/>
              <a:t>z</a:t>
            </a:r>
            <a:r>
              <a:rPr lang="ru-RU" b="1" dirty="0"/>
              <a:t> = |</a:t>
            </a:r>
            <a:r>
              <a:rPr lang="ru-RU" b="1" i="1" dirty="0"/>
              <a:t>z</a:t>
            </a:r>
            <a:r>
              <a:rPr lang="ru-RU" b="1" dirty="0" smtClean="0"/>
              <a:t>|·(</a:t>
            </a:r>
            <a:r>
              <a:rPr lang="ru-RU" b="1" dirty="0" err="1" smtClean="0"/>
              <a:t>cosϕ</a:t>
            </a:r>
            <a:r>
              <a:rPr lang="ru-RU" b="1" dirty="0" smtClean="0"/>
              <a:t> +</a:t>
            </a:r>
            <a:r>
              <a:rPr lang="ru-RU" b="1" dirty="0"/>
              <a:t> </a:t>
            </a:r>
            <a:r>
              <a:rPr lang="en-US" b="1" i="1" dirty="0" smtClean="0"/>
              <a:t>j</a:t>
            </a:r>
            <a:r>
              <a:rPr lang="ru-RU" b="1" dirty="0"/>
              <a:t> </a:t>
            </a:r>
            <a:r>
              <a:rPr lang="ru-RU" b="1" dirty="0" err="1" smtClean="0"/>
              <a:t>sinϕ</a:t>
            </a:r>
            <a:r>
              <a:rPr lang="ru-RU" b="1" dirty="0" smtClean="0"/>
              <a:t>)</a:t>
            </a:r>
            <a:endParaRPr lang="uk-UA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4504" y="269485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err="1" smtClean="0"/>
              <a:t>Показникова</a:t>
            </a:r>
            <a:r>
              <a:rPr lang="uk-UA" dirty="0" smtClean="0"/>
              <a:t> форма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3645024"/>
            <a:ext cx="2716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Формула</a:t>
            </a:r>
            <a:r>
              <a:rPr lang="uk-UA" sz="2400" dirty="0" smtClean="0"/>
              <a:t> </a:t>
            </a:r>
            <a:r>
              <a:rPr lang="uk-UA" sz="2800" dirty="0" smtClean="0"/>
              <a:t>Ейлера</a:t>
            </a:r>
            <a:endParaRPr lang="uk-UA" sz="2800" dirty="0"/>
          </a:p>
        </p:txBody>
      </p:sp>
      <p:sp>
        <p:nvSpPr>
          <p:cNvPr id="10" name="AutoShape 2" descr="{\displaystyle ~{\rm {e}}^{ix}=\cos x+i\sin x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80266" y="3502164"/>
                <a:ext cx="4556230" cy="666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1" i="1" dirty="0" smtClean="0"/>
                          <m:t>j</m:t>
                        </m:r>
                        <m:r>
                          <m:rPr>
                            <m:nor/>
                          </m:rPr>
                          <a:rPr lang="ru-RU" sz="3200" b="1" dirty="0" smtClean="0"/>
                          <m:t>ϕ</m:t>
                        </m:r>
                        <m:r>
                          <m:rPr>
                            <m:nor/>
                          </m:rPr>
                          <a:rPr lang="uk-UA" sz="3200" b="1" dirty="0" smtClean="0"/>
                          <m:t> </m:t>
                        </m:r>
                      </m:sup>
                    </m:sSup>
                  </m:oMath>
                </a14:m>
                <a:r>
                  <a:rPr lang="ru-RU" sz="3200" b="1" dirty="0" smtClean="0"/>
                  <a:t>= </a:t>
                </a:r>
                <a:r>
                  <a:rPr lang="ru-RU" sz="3200" b="1" dirty="0" err="1" smtClean="0"/>
                  <a:t>cosϕ</a:t>
                </a:r>
                <a:r>
                  <a:rPr lang="ru-RU" sz="3200" b="1" dirty="0" smtClean="0"/>
                  <a:t> +</a:t>
                </a:r>
                <a:r>
                  <a:rPr lang="ru-RU" sz="3200" b="1" dirty="0"/>
                  <a:t> </a:t>
                </a:r>
                <a:r>
                  <a:rPr lang="en-US" sz="3200" b="1" i="1" dirty="0" smtClean="0"/>
                  <a:t>j</a:t>
                </a:r>
                <a:r>
                  <a:rPr lang="ru-RU" sz="3200" b="1" dirty="0"/>
                  <a:t> </a:t>
                </a:r>
                <a:r>
                  <a:rPr lang="ru-RU" sz="3200" b="1" dirty="0" err="1" smtClean="0"/>
                  <a:t>sinϕ</a:t>
                </a:r>
                <a:endParaRPr lang="uk-UA" sz="32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266" y="3502164"/>
                <a:ext cx="4556230" cy="666080"/>
              </a:xfrm>
              <a:prstGeom prst="rect">
                <a:avLst/>
              </a:prstGeom>
              <a:blipFill rotWithShape="1">
                <a:blip r:embed="rId2"/>
                <a:stretch>
                  <a:fillRect b="-3027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4067944" y="5301208"/>
                <a:ext cx="2133341" cy="666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z</a:t>
                </a:r>
                <a:r>
                  <a:rPr lang="ru-RU" sz="3200" b="1" dirty="0" smtClean="0"/>
                  <a:t> = |</a:t>
                </a:r>
                <a:r>
                  <a:rPr lang="ru-RU" sz="3200" b="1" i="1" dirty="0" smtClean="0"/>
                  <a:t>z</a:t>
                </a:r>
                <a:r>
                  <a:rPr lang="ru-RU" sz="3200" b="1" dirty="0" smtClean="0"/>
                  <a:t>|·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3200" b="1" i="1" dirty="0" smtClean="0"/>
                          <m:t>j</m:t>
                        </m:r>
                        <m:r>
                          <m:rPr>
                            <m:nor/>
                          </m:rPr>
                          <a:rPr lang="ru-RU" sz="3200" b="1" dirty="0" smtClean="0"/>
                          <m:t>ϕ</m:t>
                        </m:r>
                        <m:r>
                          <m:rPr>
                            <m:nor/>
                          </m:rPr>
                          <a:rPr lang="uk-UA" sz="3200" b="1" dirty="0" smtClean="0"/>
                          <m:t> </m:t>
                        </m:r>
                      </m:sup>
                    </m:sSup>
                  </m:oMath>
                </a14:m>
                <a:endParaRPr lang="uk-UA" sz="32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301208"/>
                <a:ext cx="2133341" cy="666080"/>
              </a:xfrm>
              <a:prstGeom prst="rect">
                <a:avLst/>
              </a:prstGeom>
              <a:blipFill rotWithShape="1">
                <a:blip r:embed="rId3"/>
                <a:stretch>
                  <a:fillRect l="-7143" b="-3027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3608" y="416824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/>
              <a:t>дозволяє</a:t>
            </a:r>
            <a:r>
              <a:rPr lang="ru-RU" sz="2800" dirty="0"/>
              <a:t> </a:t>
            </a:r>
            <a:r>
              <a:rPr lang="ru-RU" sz="2800" dirty="0" err="1"/>
              <a:t>записати</a:t>
            </a:r>
            <a:r>
              <a:rPr lang="ru-RU" sz="2800" dirty="0"/>
              <a:t> </a:t>
            </a:r>
            <a:r>
              <a:rPr lang="ru-RU" sz="2800" dirty="0" err="1"/>
              <a:t>комплексне</a:t>
            </a:r>
            <a:r>
              <a:rPr lang="ru-RU" sz="2800" dirty="0"/>
              <a:t> число </a:t>
            </a:r>
            <a:r>
              <a:rPr lang="ru-RU" sz="2800" dirty="0" smtClean="0"/>
              <a:t>в </a:t>
            </a:r>
            <a:r>
              <a:rPr lang="ru-RU" sz="2800" dirty="0" err="1" smtClean="0"/>
              <a:t>компактній</a:t>
            </a:r>
            <a:r>
              <a:rPr lang="ru-RU" sz="2800" dirty="0" smtClean="0"/>
              <a:t> </a:t>
            </a:r>
            <a:r>
              <a:rPr lang="ru-RU" sz="2800" dirty="0" err="1"/>
              <a:t>формі</a:t>
            </a:r>
            <a:r>
              <a:rPr lang="ru-RU" sz="2400" dirty="0"/>
              <a:t>: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859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243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Комплексні числа</vt:lpstr>
      <vt:lpstr>Алгебраїчна форма представлення</vt:lpstr>
      <vt:lpstr>Операціі з комплексними числами</vt:lpstr>
      <vt:lpstr>Геометричне представлення</vt:lpstr>
      <vt:lpstr>Презентация PowerPoint</vt:lpstr>
      <vt:lpstr>Тригонометрична форма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Комплексні числа</dc:title>
  <dc:creator>admin</dc:creator>
  <cp:lastModifiedBy>Манко</cp:lastModifiedBy>
  <cp:revision>26</cp:revision>
  <dcterms:created xsi:type="dcterms:W3CDTF">2022-09-09T05:41:22Z</dcterms:created>
  <dcterms:modified xsi:type="dcterms:W3CDTF">2024-09-03T17:06:23Z</dcterms:modified>
</cp:coreProperties>
</file>